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24387175" cy="13716000"/>
  <p:notesSz cx="24387175" cy="13716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3986">
          <p15:clr>
            <a:srgbClr val="A4A3A4"/>
          </p15:clr>
        </p15:guide>
        <p15:guide id="2" orient="horz" pos="42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24" y="77"/>
      </p:cViewPr>
      <p:guideLst>
        <p:guide pos="13986"/>
        <p:guide orient="horz" pos="42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5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30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icture Placeholder 9"/>
          <p:cNvSpPr>
            <a:spLocks noGrp="1"/>
          </p:cNvSpPr>
          <p:nvPr>
            <p:ph type="pic" sz="quarter" idx="12"/>
          </p:nvPr>
        </p:nvSpPr>
        <p:spPr bwMode="auto">
          <a:xfrm>
            <a:off x="2" y="0"/>
            <a:ext cx="24820027" cy="13716000"/>
          </a:xfrm>
          <a:prstGeom prst="rect">
            <a:avLst/>
          </a:prstGeom>
          <a:pattFill prst="pct5">
            <a:fgClr>
              <a:srgbClr val="1D1C22"/>
            </a:fgClr>
            <a:bgClr>
              <a:schemeClr val="bg1"/>
            </a:bgClr>
          </a:pattFill>
        </p:spPr>
        <p:txBody>
          <a:bodyPr wrap="square">
            <a:noAutofit/>
          </a:bodyPr>
          <a:lstStyle>
            <a:lvl1pPr>
              <a:defRPr sz="24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1"/>
          </p:nvPr>
        </p:nvSpPr>
        <p:spPr bwMode="auto">
          <a:xfrm>
            <a:off x="6849367" y="7258048"/>
            <a:ext cx="5344220" cy="5343524"/>
          </a:xfrm>
          <a:prstGeom prst="round2DiagRect">
            <a:avLst>
              <a:gd name="adj1" fmla="val 16667"/>
              <a:gd name="adj2" fmla="val 0"/>
            </a:avLst>
          </a:prstGeom>
          <a:pattFill prst="divot">
            <a:fgClr>
              <a:srgbClr val="FF0000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6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 bwMode="auto">
          <a:xfrm>
            <a:off x="1505147" y="1200150"/>
            <a:ext cx="5344220" cy="5343524"/>
          </a:xfrm>
          <a:prstGeom prst="round2DiagRect">
            <a:avLst>
              <a:gd name="adj1" fmla="val 16667"/>
              <a:gd name="adj2" fmla="val 0"/>
            </a:avLst>
          </a:prstGeom>
          <a:pattFill prst="divot">
            <a:fgClr>
              <a:srgbClr val="FF0000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6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9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 bwMode="auto">
          <a:xfrm>
            <a:off x="12193587" y="1838325"/>
            <a:ext cx="10040657" cy="10039350"/>
          </a:xfrm>
          <a:prstGeom prst="round2DiagRect">
            <a:avLst>
              <a:gd name="adj1" fmla="val 16667"/>
              <a:gd name="adj2" fmla="val 0"/>
            </a:avLst>
          </a:prstGeom>
          <a:pattFill prst="divot">
            <a:fgClr>
              <a:srgbClr val="FF0000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6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0_Custom Layou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 bwMode="auto">
          <a:xfrm>
            <a:off x="1505147" y="3319463"/>
            <a:ext cx="7077995" cy="7077074"/>
          </a:xfrm>
          <a:prstGeom prst="round2DiagRect">
            <a:avLst>
              <a:gd name="adj1" fmla="val 16667"/>
              <a:gd name="adj2" fmla="val 0"/>
            </a:avLst>
          </a:prstGeom>
          <a:pattFill prst="divot">
            <a:fgClr>
              <a:srgbClr val="FF0000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6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2"/>
          </p:nvPr>
        </p:nvSpPr>
        <p:spPr bwMode="auto">
          <a:xfrm>
            <a:off x="9269032" y="3319461"/>
            <a:ext cx="7077995" cy="7077074"/>
          </a:xfrm>
          <a:prstGeom prst="round2DiagRect">
            <a:avLst>
              <a:gd name="adj1" fmla="val 16667"/>
              <a:gd name="adj2" fmla="val 0"/>
            </a:avLst>
          </a:prstGeom>
          <a:pattFill prst="divot">
            <a:fgClr>
              <a:srgbClr val="FF0000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3600">
                <a:latin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1575D2F-6928-4003-9EDE-DE9C565A336C}" type="datetime1">
              <a:rPr lang="ru-RU"/>
              <a:t>04.09.2024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C50FFF4-4500-4845-B65E-6C61E176145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auto">
          <a:xfrm>
            <a:off x="23343391" y="12723679"/>
            <a:ext cx="9337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fld id="{1A290D8D-6BA0-418D-AFED-C65293F70DA0}" type="slidenum">
              <a:rPr lang="en-US" sz="2400" b="1">
                <a:solidFill>
                  <a:schemeClr val="accent1"/>
                </a:solidFill>
                <a:latin typeface="Arial"/>
                <a:ea typeface="+mn-ea"/>
                <a:cs typeface="+mn-cs"/>
              </a:rPr>
              <a:t>‹#›</a:t>
            </a:fld>
            <a:endParaRPr lang="en-US" sz="2400">
              <a:solidFill>
                <a:schemeClr val="accent1"/>
              </a:solidFill>
              <a:latin typeface="Arial"/>
            </a:endParaRPr>
          </a:p>
        </p:txBody>
      </p:sp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/>
        </p:blipFill>
        <p:spPr bwMode="auto">
          <a:xfrm>
            <a:off x="18705563" y="685800"/>
            <a:ext cx="4865637" cy="77304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10"/>
          <a:stretch/>
        </p:blipFill>
        <p:spPr bwMode="auto">
          <a:xfrm>
            <a:off x="704103" y="685799"/>
            <a:ext cx="831850" cy="784961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lvl1pPr algn="l" defTabSz="1828800">
        <a:lnSpc>
          <a:spcPct val="90000"/>
        </a:lnSpc>
        <a:spcBef>
          <a:spcPts val="0"/>
        </a:spcBef>
        <a:buNone/>
        <a:defRPr sz="88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>
        <a:lnSpc>
          <a:spcPct val="90000"/>
        </a:lnSpc>
        <a:spcBef>
          <a:spcPts val="2000"/>
        </a:spcBef>
        <a:buFont typeface="Arial"/>
        <a:buChar char="•"/>
        <a:defRPr sz="56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>
        <a:lnSpc>
          <a:spcPct val="90000"/>
        </a:lnSpc>
        <a:spcBef>
          <a:spcPts val="1000"/>
        </a:spcBef>
        <a:buFont typeface="Arial"/>
        <a:buChar char="•"/>
        <a:defRPr sz="48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>
        <a:lnSpc>
          <a:spcPct val="90000"/>
        </a:lnSpc>
        <a:spcBef>
          <a:spcPts val="1000"/>
        </a:spcBef>
        <a:buFont typeface="Arial"/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>
        <a:lnSpc>
          <a:spcPct val="90000"/>
        </a:lnSpc>
        <a:spcBef>
          <a:spcPts val="1000"/>
        </a:spcBef>
        <a:buFont typeface="Arial"/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>
        <a:lnSpc>
          <a:spcPct val="90000"/>
        </a:lnSpc>
        <a:spcBef>
          <a:spcPts val="1000"/>
        </a:spcBef>
        <a:buFont typeface="Arial"/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>
        <a:lnSpc>
          <a:spcPct val="90000"/>
        </a:lnSpc>
        <a:spcBef>
          <a:spcPts val="1000"/>
        </a:spcBef>
        <a:buFont typeface="Arial"/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>
        <a:lnSpc>
          <a:spcPct val="90000"/>
        </a:lnSpc>
        <a:spcBef>
          <a:spcPts val="1000"/>
        </a:spcBef>
        <a:buFont typeface="Arial"/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>
        <a:lnSpc>
          <a:spcPct val="90000"/>
        </a:lnSpc>
        <a:spcBef>
          <a:spcPts val="1000"/>
        </a:spcBef>
        <a:buFont typeface="Arial"/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>
        <a:lnSpc>
          <a:spcPct val="90000"/>
        </a:lnSpc>
        <a:spcBef>
          <a:spcPts val="1000"/>
        </a:spcBef>
        <a:buFont typeface="Arial"/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>
        <a:defRPr sz="36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rcRect l="18011" t="31221" r="52031" b="507"/>
          <a:stretch/>
        </p:blipFill>
        <p:spPr bwMode="auto">
          <a:xfrm>
            <a:off x="796410" y="25665"/>
            <a:ext cx="8849457" cy="1369033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 bwMode="auto">
          <a:xfrm>
            <a:off x="1" y="0"/>
            <a:ext cx="796409" cy="13716000"/>
          </a:xfrm>
          <a:prstGeom prst="rect">
            <a:avLst/>
          </a:prstGeom>
          <a:solidFill>
            <a:srgbClr val="FC7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 bwMode="auto">
          <a:xfrm>
            <a:off x="18543181" y="498905"/>
            <a:ext cx="5231219" cy="1181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7401447" y="5004313"/>
            <a:ext cx="462025" cy="2881404"/>
          </a:xfrm>
          <a:prstGeom prst="rect">
            <a:avLst/>
          </a:prstGeom>
          <a:solidFill>
            <a:srgbClr val="002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11280725" y="1089424"/>
            <a:ext cx="10960121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ru-RU" sz="4800" b="1" dirty="0">
                <a:solidFill>
                  <a:srgbClr val="011C44"/>
                </a:solidFill>
                <a:latin typeface="Arial"/>
                <a:ea typeface="Liberation Serif"/>
                <a:cs typeface="Arial"/>
              </a:rPr>
              <a:t>  </a:t>
            </a:r>
            <a:endParaRPr dirty="0"/>
          </a:p>
          <a:p>
            <a:pPr algn="r">
              <a:defRPr/>
            </a:pPr>
            <a:endParaRPr lang="ru-RU" sz="7200" b="1" dirty="0">
              <a:solidFill>
                <a:srgbClr val="011C44"/>
              </a:solidFill>
              <a:latin typeface="Arial"/>
              <a:ea typeface="Liberation Serif"/>
              <a:cs typeface="Arial"/>
            </a:endParaRPr>
          </a:p>
          <a:p>
            <a:pPr algn="ctr">
              <a:defRPr/>
            </a:pPr>
            <a:endParaRPr lang="ru-RU" sz="4000" b="1" dirty="0">
              <a:solidFill>
                <a:srgbClr val="FF6F0D"/>
              </a:solidFill>
              <a:latin typeface="Arial"/>
              <a:ea typeface="Liberation Serif"/>
              <a:cs typeface="Arial"/>
            </a:endParaRPr>
          </a:p>
          <a:p>
            <a:pPr algn="ctr">
              <a:defRPr/>
            </a:pPr>
            <a:r>
              <a:rPr lang="ru-RU" sz="8800" b="1" dirty="0">
                <a:solidFill>
                  <a:srgbClr val="FF6F0D"/>
                </a:solidFill>
                <a:latin typeface="Arial"/>
                <a:ea typeface="Liberation Serif"/>
                <a:cs typeface="Arial"/>
              </a:rPr>
              <a:t>Презентация  компании</a:t>
            </a:r>
            <a:endParaRPr dirty="0"/>
          </a:p>
          <a:p>
            <a:pPr algn="ctr">
              <a:defRPr/>
            </a:pPr>
            <a:endParaRPr lang="ru-RU" sz="6600" b="1" dirty="0">
              <a:solidFill>
                <a:srgbClr val="FF6F0D"/>
              </a:solidFill>
              <a:latin typeface="Arial"/>
              <a:ea typeface="Yu Gothic UI"/>
              <a:cs typeface="Arial"/>
            </a:endParaRPr>
          </a:p>
        </p:txBody>
      </p:sp>
      <p:sp>
        <p:nvSpPr>
          <p:cNvPr id="1709244591" name="TextBox 1709244590"/>
          <p:cNvSpPr txBox="1"/>
          <p:nvPr/>
        </p:nvSpPr>
        <p:spPr bwMode="auto">
          <a:xfrm>
            <a:off x="10223382" y="7786359"/>
            <a:ext cx="13984030" cy="4221156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Название компании: </a:t>
            </a:r>
          </a:p>
          <a:p>
            <a:pPr>
              <a:defRPr/>
            </a:pPr>
            <a:r>
              <a:rPr lang="ru-RU" sz="3500" dirty="0">
                <a:latin typeface="Arial"/>
              </a:rPr>
              <a:t>Сайт:</a:t>
            </a:r>
          </a:p>
          <a:p>
            <a:pPr>
              <a:defRPr/>
            </a:pPr>
            <a:r>
              <a:rPr lang="ru-RU" sz="3500" dirty="0">
                <a:latin typeface="Arial"/>
              </a:rPr>
              <a:t>ИНН:</a:t>
            </a:r>
            <a:endParaRPr lang="ru-RU" sz="3500" b="0" i="0" u="none" strike="noStrike" cap="none" spc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Контактное лицо: ФИО, телефон, </a:t>
            </a:r>
            <a:r>
              <a:rPr lang="en-US" sz="35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e-mail</a:t>
            </a:r>
            <a:endParaRPr sz="3500" b="0" i="0" u="none" strike="noStrike" cap="none" spc="0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3500" b="0" i="0" u="none" strike="noStrike" cap="none" spc="0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5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Направление </a:t>
            </a:r>
            <a:r>
              <a:rPr lang="ru-RU" sz="3500" b="0" i="0" u="none" strike="noStrike" cap="none" spc="0" dirty="0" smtClean="0">
                <a:solidFill>
                  <a:schemeClr val="tx1"/>
                </a:solidFill>
                <a:latin typeface="Arial"/>
                <a:ea typeface="Arial"/>
                <a:cs typeface="Arial"/>
              </a:rPr>
              <a:t>продукта/ решения</a:t>
            </a:r>
            <a:r>
              <a:rPr lang="ru-RU" sz="3500" dirty="0" smtClean="0">
                <a:latin typeface="Arial"/>
                <a:ea typeface="Arial"/>
                <a:cs typeface="Arial"/>
              </a:rPr>
              <a:t>:</a:t>
            </a:r>
            <a:endParaRPr sz="3500" b="0" i="0" u="none" strike="noStrike" cap="none" spc="0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3500" b="0" i="0" u="none" strike="noStrike" cap="none" spc="0" dirty="0">
              <a:solidFill>
                <a:schemeClr val="tx1"/>
              </a:solidFill>
              <a:latin typeface="Arial"/>
              <a:cs typeface="Arial"/>
            </a:endParaRPr>
          </a:p>
          <a:p>
            <a: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3500" b="0" i="0" u="none" strike="noStrike" cap="none" spc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18412163" y="344056"/>
            <a:ext cx="5231219" cy="11810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rcRect l="19024" t="7101" r="71652" b="506"/>
          <a:stretch/>
        </p:blipFill>
        <p:spPr bwMode="auto">
          <a:xfrm>
            <a:off x="14645" y="-36512"/>
            <a:ext cx="1970840" cy="1375251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 bwMode="auto">
          <a:xfrm rot="5400000" flipV="1">
            <a:off x="1358164" y="12399716"/>
            <a:ext cx="1254643" cy="1377926"/>
          </a:xfrm>
          <a:prstGeom prst="rect">
            <a:avLst/>
          </a:prstGeom>
          <a:solidFill>
            <a:srgbClr val="FF6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TextBox 14"/>
          <p:cNvSpPr txBox="1"/>
          <p:nvPr/>
        </p:nvSpPr>
        <p:spPr bwMode="auto">
          <a:xfrm>
            <a:off x="2674449" y="1391704"/>
            <a:ext cx="20968933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5400" dirty="0">
                <a:latin typeface="Arial"/>
                <a:cs typeface="Arial"/>
              </a:rPr>
              <a:t>Проблема и предлагаемое решение</a:t>
            </a:r>
            <a:endParaRPr sz="5400" dirty="0">
              <a:latin typeface="Arial"/>
              <a:cs typeface="Arial"/>
            </a:endParaRPr>
          </a:p>
          <a:p>
            <a:pPr algn="ctr">
              <a:defRPr/>
            </a:pPr>
            <a:endParaRPr lang="ru-RU" sz="1400" b="1" dirty="0">
              <a:latin typeface="Arial"/>
              <a:ea typeface="Liberation Serif"/>
              <a:cs typeface="Arial"/>
            </a:endParaRPr>
          </a:p>
          <a:p>
            <a:pPr>
              <a:defRPr/>
            </a:pPr>
            <a:endParaRPr lang="ru-RU" sz="4800" dirty="0">
              <a:latin typeface="Arial"/>
              <a:cs typeface="Arial"/>
            </a:endParaRPr>
          </a:p>
          <a:p>
            <a:pPr algn="just">
              <a:defRPr/>
            </a:pPr>
            <a:r>
              <a:rPr lang="ru-RU" sz="32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1. Какую проблему вы решаете: </a:t>
            </a:r>
          </a:p>
          <a:p>
            <a:pPr algn="just">
              <a:defRPr/>
            </a:pPr>
            <a:endParaRPr lang="ru-RU" sz="3200" dirty="0">
              <a:latin typeface="Arial"/>
              <a:cs typeface="Arial"/>
            </a:endParaRPr>
          </a:p>
          <a:p>
            <a:pPr algn="just">
              <a:defRPr/>
            </a:pPr>
            <a:r>
              <a:rPr lang="ru-RU" sz="32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2. Опишите ваше решение/продукт</a:t>
            </a:r>
            <a:r>
              <a:rPr lang="ru-RU" sz="3200" dirty="0">
                <a:latin typeface="Arial"/>
                <a:ea typeface="Arial"/>
                <a:cs typeface="Arial"/>
              </a:rPr>
              <a:t>:</a:t>
            </a:r>
            <a:r>
              <a:rPr lang="ru-RU" sz="32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 основная идея предлагаемого решения.</a:t>
            </a:r>
          </a:p>
          <a:p>
            <a:pPr algn="just">
              <a:defRPr/>
            </a:pPr>
            <a:endParaRPr lang="ru-RU" sz="3200" dirty="0">
              <a:latin typeface="Arial"/>
              <a:ea typeface="Arial"/>
              <a:cs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3. Уникальность: чем решение отличается от других представленных на рынке, какие уникальные преимущества содержит (инновационность).</a:t>
            </a:r>
          </a:p>
          <a:p>
            <a:pPr>
              <a:defRPr/>
            </a:pPr>
            <a:endParaRPr lang="ru-RU" sz="3200" b="0" i="0" u="none" strike="noStrike" cap="none" spc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3200" dirty="0"/>
          </a:p>
          <a:p>
            <a:pPr>
              <a:defRPr/>
            </a:pPr>
            <a:endParaRPr lang="ru-RU" sz="3200" b="0" i="0" u="none" strike="noStrike" cap="none" spc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ru-RU" sz="600" dirty="0">
              <a:latin typeface="Arial"/>
              <a:ea typeface="Liberation Serif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170947" name="Прямоугольник 1"/>
          <p:cNvSpPr/>
          <p:nvPr/>
        </p:nvSpPr>
        <p:spPr bwMode="auto">
          <a:xfrm>
            <a:off x="18412162" y="344055"/>
            <a:ext cx="5231218" cy="1181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57467945" name="Рисунок 15"/>
          <p:cNvPicPr>
            <a:picLocks noChangeAspect="1"/>
          </p:cNvPicPr>
          <p:nvPr/>
        </p:nvPicPr>
        <p:blipFill>
          <a:blip r:embed="rId2"/>
          <a:srcRect l="19024" t="7101" r="71652" b="506"/>
          <a:stretch/>
        </p:blipFill>
        <p:spPr bwMode="auto">
          <a:xfrm>
            <a:off x="14644" y="-36511"/>
            <a:ext cx="1970839" cy="13752511"/>
          </a:xfrm>
          <a:prstGeom prst="rect">
            <a:avLst/>
          </a:prstGeom>
        </p:spPr>
      </p:pic>
      <p:sp>
        <p:nvSpPr>
          <p:cNvPr id="986745511" name="Прямоугольник 7"/>
          <p:cNvSpPr/>
          <p:nvPr/>
        </p:nvSpPr>
        <p:spPr bwMode="auto">
          <a:xfrm rot="5399978" flipV="1">
            <a:off x="1358163" y="12399715"/>
            <a:ext cx="1254642" cy="1377925"/>
          </a:xfrm>
          <a:prstGeom prst="rect">
            <a:avLst/>
          </a:prstGeom>
          <a:solidFill>
            <a:srgbClr val="FF6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 bwMode="auto">
          <a:xfrm>
            <a:off x="2674449" y="1391704"/>
            <a:ext cx="20968933" cy="9848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5400" dirty="0">
                <a:latin typeface="Arial"/>
              </a:rPr>
              <a:t>О продукте/ решении</a:t>
            </a:r>
          </a:p>
          <a:p>
            <a:pPr algn="ctr">
              <a:defRPr/>
            </a:pPr>
            <a:endParaRPr lang="ru-RU" sz="1400" b="1" dirty="0">
              <a:latin typeface="Arial"/>
              <a:ea typeface="Liberation Serif"/>
            </a:endParaRPr>
          </a:p>
          <a:p>
            <a:pPr>
              <a:defRPr/>
            </a:pPr>
            <a:endParaRPr lang="ru-RU" sz="4800" dirty="0">
              <a:latin typeface="Arial"/>
            </a:endParaRPr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r>
              <a:rPr lang="ru-RU" sz="3200" dirty="0">
                <a:latin typeface="Arial"/>
              </a:rPr>
              <a:t>1. Основной функционал:</a:t>
            </a:r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r>
              <a:rPr lang="ru-RU" sz="3200" dirty="0">
                <a:latin typeface="Arial"/>
              </a:rPr>
              <a:t>2. Технологический стек:</a:t>
            </a:r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r>
              <a:rPr lang="ru-RU" sz="3200" dirty="0">
                <a:latin typeface="Arial"/>
              </a:rPr>
              <a:t>3. Уровень готовности продукта:</a:t>
            </a:r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r>
              <a:rPr lang="ru-RU" sz="3200" dirty="0">
                <a:latin typeface="Arial"/>
              </a:rPr>
              <a:t>4. Где уже проводилось пилотирование/внедрение вашего продукта:</a:t>
            </a:r>
            <a:endParaRPr lang="ru-RU" sz="3200" dirty="0"/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r>
              <a:rPr lang="ru-RU" sz="3200" dirty="0">
                <a:latin typeface="Arial"/>
              </a:rPr>
              <a:t>5. Возможность предоставить доступ к </a:t>
            </a:r>
            <a:r>
              <a:rPr lang="ru-RU" sz="3200" dirty="0" err="1">
                <a:latin typeface="Arial"/>
              </a:rPr>
              <a:t>демо</a:t>
            </a:r>
            <a:r>
              <a:rPr lang="ru-RU" sz="3200" dirty="0">
                <a:latin typeface="Arial"/>
              </a:rPr>
              <a:t>-версии:</a:t>
            </a:r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r>
              <a:rPr lang="ru-RU" sz="3200" dirty="0">
                <a:latin typeface="Arial"/>
              </a:rPr>
              <a:t>6. Информация о наличии в реестре российского ПО:</a:t>
            </a:r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r>
              <a:rPr lang="ru-RU" sz="3200" dirty="0">
                <a:latin typeface="Arial"/>
              </a:rPr>
              <a:t>7. Имеющиеся патенты/РИД продукта:</a:t>
            </a:r>
          </a:p>
          <a:p>
            <a:pPr>
              <a:defRPr/>
            </a:pPr>
            <a:endParaRPr sz="3200" dirty="0" smtClean="0"/>
          </a:p>
          <a:p>
            <a:pPr>
              <a:defRPr/>
            </a:pPr>
            <a:endParaRPr lang="ru-RU" sz="3200" b="0" i="0" u="none" strike="noStrike" cap="none" spc="0" dirty="0" smtClean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ru-RU" sz="600" dirty="0">
              <a:latin typeface="Arial"/>
              <a:ea typeface="Liberation Serif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29170947" name="Прямоугольник 1"/>
          <p:cNvSpPr/>
          <p:nvPr/>
        </p:nvSpPr>
        <p:spPr bwMode="auto">
          <a:xfrm>
            <a:off x="18412162" y="344055"/>
            <a:ext cx="5231218" cy="1181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57467945" name="Рисунок 15"/>
          <p:cNvPicPr>
            <a:picLocks noChangeAspect="1"/>
          </p:cNvPicPr>
          <p:nvPr/>
        </p:nvPicPr>
        <p:blipFill>
          <a:blip r:embed="rId2"/>
          <a:srcRect l="19024" t="7101" r="71652" b="506"/>
          <a:stretch/>
        </p:blipFill>
        <p:spPr bwMode="auto">
          <a:xfrm>
            <a:off x="14644" y="-36511"/>
            <a:ext cx="1970839" cy="13752511"/>
          </a:xfrm>
          <a:prstGeom prst="rect">
            <a:avLst/>
          </a:prstGeom>
        </p:spPr>
      </p:pic>
      <p:sp>
        <p:nvSpPr>
          <p:cNvPr id="986745511" name="Прямоугольник 7"/>
          <p:cNvSpPr/>
          <p:nvPr/>
        </p:nvSpPr>
        <p:spPr bwMode="auto">
          <a:xfrm rot="5399978" flipV="1">
            <a:off x="1358163" y="12399715"/>
            <a:ext cx="1254642" cy="1377925"/>
          </a:xfrm>
          <a:prstGeom prst="rect">
            <a:avLst/>
          </a:prstGeom>
          <a:solidFill>
            <a:srgbClr val="FF6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2674447" y="1391704"/>
            <a:ext cx="20968933" cy="1240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5400" dirty="0">
                <a:latin typeface="Arial"/>
              </a:rPr>
              <a:t>Данные и технические возможности</a:t>
            </a:r>
            <a:endParaRPr lang="ru-RU" sz="1400" b="1" dirty="0">
              <a:latin typeface="Arial"/>
              <a:ea typeface="Liberation Serif"/>
            </a:endParaRPr>
          </a:p>
          <a:p>
            <a:pPr>
              <a:defRPr/>
            </a:pPr>
            <a:endParaRPr lang="ru-RU" sz="48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1. Опишите архитектуру Вашего решения: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2. Какие библиотеки используете: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3. На основе каких данных работает ваш продукт: 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4. Как и в каком формате выполняется загрузка/выгрузка данных (есть ли данные, вносимые вручную):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5. В каком виде осуществляется хранение и обработка данных на вашей стороне: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6. Имеются ли механизмы </a:t>
            </a:r>
            <a:r>
              <a:rPr lang="ru-RU" sz="3200" dirty="0" err="1">
                <a:latin typeface="Arial"/>
              </a:rPr>
              <a:t>анонимизация</a:t>
            </a:r>
            <a:r>
              <a:rPr lang="ru-RU" sz="3200" dirty="0">
                <a:latin typeface="Arial"/>
              </a:rPr>
              <a:t> данных: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7. Как осуществляется разметка данных: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8. Как проводится проверка корректности данных: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9. Какая инфраструктура требуется для работы вашего решения (какие технические мощности нужны для реализации на объекте, либо вы располагаете своими (характеристики)*:</a:t>
            </a:r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endParaRPr lang="ru-RU" sz="3200" dirty="0">
              <a:latin typeface="Arial"/>
            </a:endParaRPr>
          </a:p>
          <a:p>
            <a:pPr>
              <a:defRPr/>
            </a:pPr>
            <a:r>
              <a:rPr lang="ru-RU" sz="2000" dirty="0">
                <a:latin typeface="Arial"/>
              </a:rPr>
              <a:t>*в Группе не рассматриваются облачные решения</a:t>
            </a:r>
          </a:p>
          <a:p>
            <a:pPr>
              <a:defRPr/>
            </a:pPr>
            <a:endParaRPr lang="ru-RU" sz="3200" b="0" i="0" u="none" strike="noStrike" cap="none" spc="0" dirty="0" smtClean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ru-RU" sz="600" dirty="0">
              <a:latin typeface="Arial"/>
              <a:ea typeface="Liberation Serif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446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8448508" name="Прямоугольник 1"/>
          <p:cNvSpPr/>
          <p:nvPr/>
        </p:nvSpPr>
        <p:spPr bwMode="auto">
          <a:xfrm>
            <a:off x="18412162" y="344055"/>
            <a:ext cx="5231218" cy="1181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868457142" name="Рисунок 15"/>
          <p:cNvPicPr>
            <a:picLocks noChangeAspect="1"/>
          </p:cNvPicPr>
          <p:nvPr/>
        </p:nvPicPr>
        <p:blipFill>
          <a:blip r:embed="rId2"/>
          <a:srcRect l="19024" t="7101" r="71652" b="506"/>
          <a:stretch/>
        </p:blipFill>
        <p:spPr bwMode="auto">
          <a:xfrm>
            <a:off x="14644" y="-36511"/>
            <a:ext cx="1970839" cy="13752511"/>
          </a:xfrm>
          <a:prstGeom prst="rect">
            <a:avLst/>
          </a:prstGeom>
        </p:spPr>
      </p:pic>
      <p:sp>
        <p:nvSpPr>
          <p:cNvPr id="717127015" name="Прямоугольник 7"/>
          <p:cNvSpPr/>
          <p:nvPr/>
        </p:nvSpPr>
        <p:spPr bwMode="auto">
          <a:xfrm rot="5399978" flipV="1">
            <a:off x="1358163" y="12399715"/>
            <a:ext cx="1254642" cy="1377925"/>
          </a:xfrm>
          <a:prstGeom prst="rect">
            <a:avLst/>
          </a:prstGeom>
          <a:solidFill>
            <a:srgbClr val="FF6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2674449" y="1391704"/>
            <a:ext cx="20968933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5400" dirty="0">
                <a:latin typeface="Arial"/>
              </a:rPr>
              <a:t>Экономические эффекты</a:t>
            </a:r>
          </a:p>
          <a:p>
            <a:pPr algn="ctr">
              <a:defRPr/>
            </a:pPr>
            <a:endParaRPr lang="ru-RU" sz="5400" dirty="0">
              <a:latin typeface="Times New Roman"/>
              <a:cs typeface="Times New Roman"/>
            </a:endParaRPr>
          </a:p>
          <a:p>
            <a:pPr algn="just">
              <a:defRPr/>
            </a:pPr>
            <a:r>
              <a:rPr lang="ru-RU" sz="3200" dirty="0" smtClean="0">
                <a:latin typeface="Arial"/>
              </a:rPr>
              <a:t>1</a:t>
            </a:r>
            <a:r>
              <a:rPr lang="ru-RU" sz="3200" dirty="0">
                <a:latin typeface="Arial"/>
              </a:rPr>
              <a:t>. Эффективность (укажите потенциальные или достигнутые ранее эффекты в цифрах):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2. Потенциал тиражирования: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3. На какие бизнес-показатели влияет внедрение вашего продукта: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algn="just">
              <a:defRPr/>
            </a:pPr>
            <a:r>
              <a:rPr lang="ru-RU" sz="3200" dirty="0">
                <a:latin typeface="Arial"/>
              </a:rPr>
              <a:t>4. Какие метрики вы рекомендуете использовать для оценки результатов внедрения вашего продукта:</a:t>
            </a:r>
          </a:p>
          <a:p>
            <a:pPr algn="just">
              <a:defRPr/>
            </a:pPr>
            <a:endParaRPr lang="ru-RU" sz="3200" dirty="0">
              <a:latin typeface="Arial"/>
            </a:endParaRPr>
          </a:p>
          <a:p>
            <a:pPr marL="0" marR="0" lvl="2" algn="just" defTabSz="92439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Arial"/>
              </a:rPr>
              <a:t>5. Какие потенциальные риски могут быть при внедрении и использовании вашего продукта:</a:t>
            </a:r>
          </a:p>
          <a:p>
            <a:pPr>
              <a:defRPr/>
            </a:pPr>
            <a:endParaRPr lang="ru-RU" sz="3200" b="0" i="0" u="none" strike="noStrike" cap="none" spc="0" dirty="0" smtClean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ru-RU" sz="600" dirty="0">
              <a:latin typeface="Arial"/>
              <a:ea typeface="Liberation Serif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7274103" name="Прямоугольник 1"/>
          <p:cNvSpPr/>
          <p:nvPr/>
        </p:nvSpPr>
        <p:spPr bwMode="auto">
          <a:xfrm>
            <a:off x="18412162" y="344055"/>
            <a:ext cx="5231218" cy="1181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692485487" name="Рисунок 15"/>
          <p:cNvPicPr>
            <a:picLocks noChangeAspect="1"/>
          </p:cNvPicPr>
          <p:nvPr/>
        </p:nvPicPr>
        <p:blipFill>
          <a:blip r:embed="rId2"/>
          <a:srcRect l="19024" t="7101" r="71652" b="506"/>
          <a:stretch/>
        </p:blipFill>
        <p:spPr bwMode="auto">
          <a:xfrm>
            <a:off x="14644" y="-36511"/>
            <a:ext cx="1970839" cy="13752511"/>
          </a:xfrm>
          <a:prstGeom prst="rect">
            <a:avLst/>
          </a:prstGeom>
        </p:spPr>
      </p:pic>
      <p:sp>
        <p:nvSpPr>
          <p:cNvPr id="209142928" name="Прямоугольник 7"/>
          <p:cNvSpPr/>
          <p:nvPr/>
        </p:nvSpPr>
        <p:spPr bwMode="auto">
          <a:xfrm rot="5399978" flipV="1">
            <a:off x="1358163" y="12399715"/>
            <a:ext cx="1254642" cy="1377925"/>
          </a:xfrm>
          <a:prstGeom prst="rect">
            <a:avLst/>
          </a:prstGeom>
          <a:solidFill>
            <a:srgbClr val="FF6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 bwMode="auto">
          <a:xfrm>
            <a:off x="2674449" y="1391704"/>
            <a:ext cx="20968933" cy="763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5400" dirty="0">
                <a:latin typeface="Arial"/>
              </a:rPr>
              <a:t>Информационная безопасность</a:t>
            </a:r>
          </a:p>
          <a:p>
            <a:pPr algn="just">
              <a:defRPr/>
            </a:pPr>
            <a:endParaRPr lang="ru-RU" sz="5400" dirty="0"/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/>
            </a:endParaRP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Arial"/>
              </a:rPr>
              <a:t>1. Требования к IT-инфраструктуре и комплексу технических средств:</a:t>
            </a: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Arial"/>
            </a:endParaRP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Arial"/>
              </a:rPr>
              <a:t>2. Осуществляется ли обработка персональных данных в рамках предлагаемого решения:</a:t>
            </a: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Arial"/>
            </a:endParaRP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Arial"/>
              </a:rPr>
              <a:t>3. Возможные угрозы информационной безопасности при пилотировании и тиражировании проекта:</a:t>
            </a: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Arial"/>
            </a:endParaRP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Arial"/>
              </a:rPr>
              <a:t>4. Назначен ли ответственный за информационную безопасность в команде проекта:</a:t>
            </a: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Arial"/>
            </a:endParaRPr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Arial"/>
              </a:rPr>
              <a:t>5. Внедрена ли система безопасной разработки программного обеспечения (SDLC), наличие уязвимостей высокого или критического уровня риска в программном обеспечении по шкале CVSS:</a:t>
            </a:r>
          </a:p>
          <a:p>
            <a:pPr>
              <a:defRPr/>
            </a:pPr>
            <a:endParaRPr lang="ru-RU" sz="3200" b="0" i="0" u="none" strike="noStrike" cap="none" spc="0" dirty="0" smtClean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ru-RU" sz="600" dirty="0">
              <a:latin typeface="Arial"/>
              <a:ea typeface="Liberation Serif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59130184" name="Прямоугольник 1"/>
          <p:cNvSpPr/>
          <p:nvPr/>
        </p:nvSpPr>
        <p:spPr bwMode="auto">
          <a:xfrm>
            <a:off x="18412162" y="344055"/>
            <a:ext cx="5231218" cy="11810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495505777" name="Рисунок 15"/>
          <p:cNvPicPr>
            <a:picLocks noChangeAspect="1"/>
          </p:cNvPicPr>
          <p:nvPr/>
        </p:nvPicPr>
        <p:blipFill>
          <a:blip r:embed="rId2"/>
          <a:srcRect l="19024" t="7101" r="71652" b="506"/>
          <a:stretch/>
        </p:blipFill>
        <p:spPr bwMode="auto">
          <a:xfrm>
            <a:off x="14644" y="-36511"/>
            <a:ext cx="1970839" cy="13752511"/>
          </a:xfrm>
          <a:prstGeom prst="rect">
            <a:avLst/>
          </a:prstGeom>
        </p:spPr>
      </p:pic>
      <p:sp>
        <p:nvSpPr>
          <p:cNvPr id="1070732386" name="Прямоугольник 7"/>
          <p:cNvSpPr/>
          <p:nvPr/>
        </p:nvSpPr>
        <p:spPr bwMode="auto">
          <a:xfrm rot="5399978" flipV="1">
            <a:off x="1358163" y="12399715"/>
            <a:ext cx="1254642" cy="1377925"/>
          </a:xfrm>
          <a:prstGeom prst="rect">
            <a:avLst/>
          </a:prstGeom>
          <a:solidFill>
            <a:srgbClr val="FF6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TextBox 6"/>
          <p:cNvSpPr txBox="1"/>
          <p:nvPr/>
        </p:nvSpPr>
        <p:spPr bwMode="auto">
          <a:xfrm>
            <a:off x="2674449" y="1391704"/>
            <a:ext cx="20968933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5400" dirty="0" smtClean="0">
                <a:latin typeface="Arial"/>
              </a:rPr>
              <a:t>Команда</a:t>
            </a:r>
            <a:endParaRPr lang="ru-RU" sz="5400" dirty="0">
              <a:latin typeface="Arial"/>
            </a:endParaRPr>
          </a:p>
          <a:p>
            <a:pPr algn="just">
              <a:defRPr/>
            </a:pPr>
            <a:endParaRPr lang="ru-RU" sz="5400" dirty="0"/>
          </a:p>
          <a:p>
            <a:pPr marL="0" marR="0" lvl="2" algn="just" defTabSz="92439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Arial"/>
            </a:endParaRPr>
          </a:p>
          <a:p>
            <a:pPr>
              <a:defRPr/>
            </a:pPr>
            <a:r>
              <a:rPr lang="ru-RU" sz="2400" dirty="0">
                <a:latin typeface="Arial"/>
              </a:rPr>
              <a:t>ФИО участников команды, компетенции</a:t>
            </a:r>
          </a:p>
          <a:p>
            <a:pPr>
              <a:defRPr/>
            </a:pPr>
            <a:endParaRPr lang="ru-RU" sz="3200" b="0" i="0" u="none" strike="noStrike" cap="none" spc="0" dirty="0" smtClean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ru-RU" sz="600" dirty="0">
              <a:latin typeface="Arial"/>
              <a:ea typeface="Liberation Serif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Другая 44">
      <a:dk1>
        <a:srgbClr val="172144"/>
      </a:dk1>
      <a:lt1>
        <a:srgbClr val="FFFFFF"/>
      </a:lt1>
      <a:dk2>
        <a:srgbClr val="172144"/>
      </a:dk2>
      <a:lt2>
        <a:srgbClr val="FC7300"/>
      </a:lt2>
      <a:accent1>
        <a:srgbClr val="0042C7"/>
      </a:accent1>
      <a:accent2>
        <a:srgbClr val="FF8A15"/>
      </a:accent2>
      <a:accent3>
        <a:srgbClr val="FC7300"/>
      </a:accent3>
      <a:accent4>
        <a:srgbClr val="FF6F0D"/>
      </a:accent4>
      <a:accent5>
        <a:srgbClr val="FB6700"/>
      </a:accent5>
      <a:accent6>
        <a:srgbClr val="FD7F00"/>
      </a:accent6>
      <a:hlink>
        <a:srgbClr val="FFC197"/>
      </a:hlink>
      <a:folHlink>
        <a:srgbClr val="FFD198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371</Words>
  <Application>Microsoft Office PowerPoint</Application>
  <DocSecurity>0</DocSecurity>
  <PresentationFormat>Произвольный</PresentationFormat>
  <Paragraphs>87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Yu Gothic UI</vt:lpstr>
      <vt:lpstr>Arial</vt:lpstr>
      <vt:lpstr>Calibri</vt:lpstr>
      <vt:lpstr>Calibri Light</vt:lpstr>
      <vt:lpstr>Liberation Serif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ArtMonkiz</dc:creator>
  <cp:keywords/>
  <dc:description/>
  <cp:lastModifiedBy>Учетная запись Майкрософт</cp:lastModifiedBy>
  <cp:revision>3213</cp:revision>
  <dcterms:created xsi:type="dcterms:W3CDTF">2017-10-27T02:31:07Z</dcterms:created>
  <dcterms:modified xsi:type="dcterms:W3CDTF">2024-09-04T14:04:04Z</dcterms:modified>
  <cp:category/>
  <dc:identifier/>
  <cp:contentStatus/>
  <dc:language/>
  <cp:version/>
</cp:coreProperties>
</file>